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Roboto Mono Medium"/>
      <p:regular r:id="rId61"/>
      <p:bold r:id="rId62"/>
      <p:italic r:id="rId63"/>
      <p:boldItalic r:id="rId64"/>
    </p:embeddedFont>
    <p:embeddedFont>
      <p:font typeface="Source Serif Pro"/>
      <p:regular r:id="rId65"/>
      <p:bold r:id="rId66"/>
      <p:italic r:id="rId67"/>
      <p:boldItalic r:id="rId68"/>
    </p:embeddedFont>
    <p:embeddedFont>
      <p:font typeface="Source Serif Pro SemiBold"/>
      <p:regular r:id="rId69"/>
      <p:bold r:id="rId70"/>
      <p:italic r:id="rId71"/>
      <p:boldItalic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Source Sans Pro SemiBold"/>
      <p:regular r:id="rId77"/>
      <p:bold r:id="rId78"/>
      <p:italic r:id="rId79"/>
      <p:boldItalic r:id="rId80"/>
    </p:embeddedFont>
    <p:embeddedFont>
      <p:font typeface="Ubuntu Mono"/>
      <p:regular r:id="rId81"/>
      <p:bold r:id="rId82"/>
      <p:italic r:id="rId83"/>
      <p:boldItalic r:id="rId84"/>
    </p:embeddedFont>
    <p:embeddedFont>
      <p:font typeface="Roboto Mono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UbuntuMono-boldItalic.fntdata"/><Relationship Id="rId83" Type="http://schemas.openxmlformats.org/officeDocument/2006/relationships/font" Target="fonts/UbuntuMono-italic.fntdata"/><Relationship Id="rId42" Type="http://schemas.openxmlformats.org/officeDocument/2006/relationships/slide" Target="slides/slide35.xml"/><Relationship Id="rId86" Type="http://schemas.openxmlformats.org/officeDocument/2006/relationships/font" Target="fonts/RobotoMono-bold.fntdata"/><Relationship Id="rId41" Type="http://schemas.openxmlformats.org/officeDocument/2006/relationships/slide" Target="slides/slide34.xml"/><Relationship Id="rId85" Type="http://schemas.openxmlformats.org/officeDocument/2006/relationships/font" Target="fonts/RobotoMono-regular.fntdata"/><Relationship Id="rId44" Type="http://schemas.openxmlformats.org/officeDocument/2006/relationships/slide" Target="slides/slide37.xml"/><Relationship Id="rId88" Type="http://schemas.openxmlformats.org/officeDocument/2006/relationships/font" Target="fonts/RobotoMono-boldItalic.fntdata"/><Relationship Id="rId43" Type="http://schemas.openxmlformats.org/officeDocument/2006/relationships/slide" Target="slides/slide36.xml"/><Relationship Id="rId87" Type="http://schemas.openxmlformats.org/officeDocument/2006/relationships/font" Target="fonts/RobotoMon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SemiBold-boldItalic.fntdata"/><Relationship Id="rId82" Type="http://schemas.openxmlformats.org/officeDocument/2006/relationships/font" Target="fonts/UbuntuMono-bold.fntdata"/><Relationship Id="rId81" Type="http://schemas.openxmlformats.org/officeDocument/2006/relationships/font" Target="fonts/UbuntuMon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-regular.fntdata"/><Relationship Id="rId72" Type="http://schemas.openxmlformats.org/officeDocument/2006/relationships/font" Target="fonts/SourceSerifProSemiBold-bold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-bold.fntdata"/><Relationship Id="rId33" Type="http://schemas.openxmlformats.org/officeDocument/2006/relationships/slide" Target="slides/slide26.xml"/><Relationship Id="rId77" Type="http://schemas.openxmlformats.org/officeDocument/2006/relationships/font" Target="fonts/SourceSansProSemiBold-regular.fntdata"/><Relationship Id="rId32" Type="http://schemas.openxmlformats.org/officeDocument/2006/relationships/slide" Target="slides/slide25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28.xml"/><Relationship Id="rId79" Type="http://schemas.openxmlformats.org/officeDocument/2006/relationships/font" Target="fonts/SourceSansProSemiBold-italic.fntdata"/><Relationship Id="rId34" Type="http://schemas.openxmlformats.org/officeDocument/2006/relationships/slide" Target="slides/slide27.xml"/><Relationship Id="rId78" Type="http://schemas.openxmlformats.org/officeDocument/2006/relationships/font" Target="fonts/SourceSansProSemiBold-bold.fntdata"/><Relationship Id="rId71" Type="http://schemas.openxmlformats.org/officeDocument/2006/relationships/font" Target="fonts/SourceSerifProSemiBold-italic.fntdata"/><Relationship Id="rId70" Type="http://schemas.openxmlformats.org/officeDocument/2006/relationships/font" Target="fonts/SourceSerifProSemiBold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MonoMedium-bold.fntdata"/><Relationship Id="rId61" Type="http://schemas.openxmlformats.org/officeDocument/2006/relationships/font" Target="fonts/RobotoMonoMedium-regular.fntdata"/><Relationship Id="rId20" Type="http://schemas.openxmlformats.org/officeDocument/2006/relationships/slide" Target="slides/slide13.xml"/><Relationship Id="rId64" Type="http://schemas.openxmlformats.org/officeDocument/2006/relationships/font" Target="fonts/RobotoMonoMedium-boldItalic.fntdata"/><Relationship Id="rId63" Type="http://schemas.openxmlformats.org/officeDocument/2006/relationships/font" Target="fonts/RobotoMonoMedium-italic.fntdata"/><Relationship Id="rId22" Type="http://schemas.openxmlformats.org/officeDocument/2006/relationships/slide" Target="slides/slide15.xml"/><Relationship Id="rId66" Type="http://schemas.openxmlformats.org/officeDocument/2006/relationships/font" Target="fonts/SourceSerifPro-bold.fntdata"/><Relationship Id="rId21" Type="http://schemas.openxmlformats.org/officeDocument/2006/relationships/slide" Target="slides/slide14.xml"/><Relationship Id="rId65" Type="http://schemas.openxmlformats.org/officeDocument/2006/relationships/font" Target="fonts/SourceSerifPro-regular.fntdata"/><Relationship Id="rId24" Type="http://schemas.openxmlformats.org/officeDocument/2006/relationships/slide" Target="slides/slide17.xml"/><Relationship Id="rId68" Type="http://schemas.openxmlformats.org/officeDocument/2006/relationships/font" Target="fonts/SourceSerifPro-boldItalic.fntdata"/><Relationship Id="rId23" Type="http://schemas.openxmlformats.org/officeDocument/2006/relationships/slide" Target="slides/slide16.xml"/><Relationship Id="rId67" Type="http://schemas.openxmlformats.org/officeDocument/2006/relationships/font" Target="fonts/SourceSerifPr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ourceSerifProSemiBold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e4c73829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3e4c738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b8a3334d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b8a3334d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b8a3334d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b8a3334d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b8a3334da_0_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4b8a3334da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b8a3334da_0_7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4b8a3334d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b8a3334da_0_8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4b8a3334da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b8a3334da_0_8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4b8a3334d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b8a3334da_0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4b8a3334da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b8a3334da_0_8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4b8a3334da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b8a3334da_0_9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4b8a3334da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b8a3334da_0_10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4b8a3334da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b8a3334da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b8a3334da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b8a3334da_0_10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4b8a3334da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b8a3334da_0_1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4b8a3334da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4b8a3334da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24b8a3334da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b8a3334da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4b8a3334da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4b8a3334da_0_1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24b8a3334da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4b8a3334da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4b8a3334da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b8a3334da_0_1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24b8a3334d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b8a3334da_0_1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4b8a3334da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4b8a3334da_0_1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24b8a3334da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4b8a3334da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4b8a3334da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b8a3334da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b8a3334da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4b8a3334da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4b8a3334da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4b8a3334da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4b8a3334da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b8a3334da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4b8a3334da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4b8a3334da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4b8a3334da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4b8a3334da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4b8a3334da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4b8a3334da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4b8a3334da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4b8a3334da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4b8a3334da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4b8a3334da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4b8a3334da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4b8a3334da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4b8a3334da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b8a3334da_0_1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24b8a3334da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b8a3334da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b8a3334da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4b8a3334da_0_17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24b8a3334da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Saving your failures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everything is saved in one spot, your colleagues can learn from your mistakes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can see what hyperparameters you tried to optimize (and how much of the space you tried to search)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4b8a3334da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4b8a3334da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4b8a3334da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4b8a3334da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4b8a3334da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4b8a3334da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4b8a3334da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4b8a3334da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4b8a3334da_0_19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24b8a3334da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4b8a3334da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4b8a3334da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chemeClr val="dk1"/>
                </a:solidFill>
              </a:rPr>
              <a:t>TALK TRACK:</a:t>
            </a:r>
            <a:endParaRPr b="1"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Weights &amp; Biases is designed to work within your workflow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We’re infrastructure-agnostic, run on all major clouds, and even in your own infrastructure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We’re partnered with Amazon, Google Cloud, Azure, and Nvidia’s Base Command Platform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have integrations with every popular ML framework. Whether your team loves Pytorch or Tensorflow, JAX or SciKit Learn, Hugging Face or SpaCy: Weights &amp; Biases will work for them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Further, we’re also instrumented in over 6 thousand machine learning repositories, including some of the most popular like Yolo, Detectron, Nvidia’s NEMO, and more.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chemeClr val="dk1"/>
                </a:solidFill>
              </a:rPr>
              <a:t>DISCOVERY QUESTIONS:</a:t>
            </a:r>
            <a:endParaRPr b="1"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What cloud do you run your ML workloads on?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What ML frameworks do you use?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4b8a3334da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4b8a3334da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4b8a3334da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4b8a3334da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4b8a3334da_0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4b8a3334da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b8a3334d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b8a3334d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4b8a3334da_0_2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24b8a3334da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4b8a3334da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4b8a3334da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4b8a3334da_0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4b8a3334da_0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4b8a3334da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4b8a3334da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b8a3334d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b8a3334d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chemeClr val="dk1"/>
                </a:solidFill>
              </a:rPr>
              <a:t>TALK TRACK:</a:t>
            </a:r>
            <a:endParaRPr b="1"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world’s leading ML teams across a broad spectrum of industries trust Weights &amp; Biases </a:t>
            </a:r>
            <a:r>
              <a:rPr lang="en" sz="1400">
                <a:solidFill>
                  <a:schemeClr val="dk1"/>
                </a:solidFill>
              </a:rPr>
              <a:t>to help address their ML tooling and MLOps needs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Our founders have been in the ML space for over 15 years, having previously founded FigureEight, a premier data labeling company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We’re well funded, backed by top-tier venture capital investors, and were recently named a Cool Vendor by Gartner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b8a3334d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b8a3334d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b8a3334d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b8a3334d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b8a3334d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b8a3334d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1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USTOM_5">
    <p:bg>
      <p:bgPr>
        <a:solidFill>
          <a:srgbClr val="F5F5F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48555" y="2820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- business" showMasterSp="0">
  <p:cSld name="2_cover - business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37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/>
          <p:nvPr/>
        </p:nvSpPr>
        <p:spPr>
          <a:xfrm>
            <a:off x="-28575" y="0"/>
            <a:ext cx="9201300" cy="5143500"/>
          </a:xfrm>
          <a:prstGeom prst="rect">
            <a:avLst/>
          </a:prstGeom>
          <a:solidFill>
            <a:schemeClr val="dk2">
              <a:alpha val="6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 txBox="1"/>
          <p:nvPr>
            <p:ph type="ctrTitle"/>
          </p:nvPr>
        </p:nvSpPr>
        <p:spPr>
          <a:xfrm>
            <a:off x="2628901" y="1543050"/>
            <a:ext cx="582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Montserrat"/>
              <a:buNone/>
              <a:defRPr b="0" i="0" sz="3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2628901" y="3086100"/>
            <a:ext cx="582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500"/>
              <a:buFont typeface="Courier New"/>
              <a:buNone/>
              <a:defRPr b="0" i="0" sz="1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2628901" y="4114800"/>
            <a:ext cx="5829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500"/>
              <a:buFont typeface="Courier New"/>
              <a:buChar char="o"/>
              <a:defRPr b="0" i="0" sz="15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F3F2"/>
              </a:buClr>
              <a:buSzPts val="1100"/>
              <a:buFont typeface="Arial"/>
              <a:buChar char="-"/>
              <a:defRPr b="0" i="0" sz="11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14592"/>
            <a:ext cx="1485900" cy="124295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514350" y="1771650"/>
            <a:ext cx="1657500" cy="1657500"/>
          </a:xfrm>
          <a:prstGeom prst="rect">
            <a:avLst/>
          </a:prstGeom>
          <a:noFill/>
          <a:ln cap="flat" cmpd="sng" w="9525">
            <a:solidFill>
              <a:schemeClr val="lt1">
                <a:alpha val="494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>
            <a:off x="311700" y="2036615"/>
            <a:ext cx="8520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05671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5699" y="89505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6079067" y="4663217"/>
            <a:ext cx="294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6546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4800"/>
              <a:buNone/>
              <a:defRPr sz="4800">
                <a:solidFill>
                  <a:srgbClr val="FFCC3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0" y="237500"/>
            <a:ext cx="342300" cy="3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section header">
  <p:cSld name="TITLE_AND_BODY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26720" y="1228675"/>
            <a:ext cx="321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idx="2" type="subTitle"/>
          </p:nvPr>
        </p:nvSpPr>
        <p:spPr>
          <a:xfrm>
            <a:off x="421732" y="256565"/>
            <a:ext cx="2349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99999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1"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USTOM_5">
    <p:bg>
      <p:bgPr>
        <a:solidFill>
          <a:srgbClr val="F5F5F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48555" y="2820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>
            <a:off x="361751" y="4651282"/>
            <a:ext cx="233525" cy="233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5933487" y="4663217"/>
            <a:ext cx="294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7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  <p:pic>
        <p:nvPicPr>
          <p:cNvPr id="125" name="Google Shape;125;p31"/>
          <p:cNvPicPr preferRelativeResize="0"/>
          <p:nvPr/>
        </p:nvPicPr>
        <p:blipFill rotWithShape="1">
          <a:blip r:embed="rId3">
            <a:alphaModFix/>
          </a:blip>
          <a:srcRect b="0" l="45348" r="23477" t="0"/>
          <a:stretch/>
        </p:blipFill>
        <p:spPr>
          <a:xfrm>
            <a:off x="6293475" y="0"/>
            <a:ext cx="2850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/>
          <p:nvPr/>
        </p:nvSpPr>
        <p:spPr>
          <a:xfrm>
            <a:off x="339675" y="1880950"/>
            <a:ext cx="46164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  <p:sp>
        <p:nvSpPr>
          <p:cNvPr id="127" name="Google Shape;127;p31"/>
          <p:cNvSpPr txBox="1"/>
          <p:nvPr>
            <p:ph type="title"/>
          </p:nvPr>
        </p:nvSpPr>
        <p:spPr>
          <a:xfrm>
            <a:off x="664316" y="1782475"/>
            <a:ext cx="44133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ource Serif Pro SemiBold"/>
              <a:buNone/>
              <a:defRPr sz="3800">
                <a:solidFill>
                  <a:schemeClr val="lt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">
  <p:cSld name="Title, Subtitle, and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415290" y="434341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32"/>
          <p:cNvSpPr txBox="1"/>
          <p:nvPr>
            <p:ph idx="1" type="body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indent="-323850" lvl="3" marL="1828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indent="-3365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2" type="body"/>
          </p:nvPr>
        </p:nvSpPr>
        <p:spPr>
          <a:xfrm>
            <a:off x="415290" y="906781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b="0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ctrTitle"/>
          </p:nvPr>
        </p:nvSpPr>
        <p:spPr>
          <a:xfrm>
            <a:off x="311700" y="2036615"/>
            <a:ext cx="8520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311700" y="305671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5699" y="895050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6079067" y="4663217"/>
            <a:ext cx="294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145" name="Google Shape;145;p35">
            <a:hlinkClick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>
            <p:ph type="title"/>
          </p:nvPr>
        </p:nvSpPr>
        <p:spPr>
          <a:xfrm>
            <a:off x="6546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4800"/>
              <a:buNone/>
              <a:defRPr sz="4800">
                <a:solidFill>
                  <a:srgbClr val="FFCC3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0" y="237500"/>
            <a:ext cx="342300" cy="3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3" name="Google Shape;1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section header">
  <p:cSld name="TITLE_AND_BOD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1" type="body"/>
          </p:nvPr>
        </p:nvSpPr>
        <p:spPr>
          <a:xfrm>
            <a:off x="426720" y="1228675"/>
            <a:ext cx="321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71" name="Google Shape;17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1"/>
          <p:cNvSpPr txBox="1"/>
          <p:nvPr>
            <p:ph idx="2" type="subTitle"/>
          </p:nvPr>
        </p:nvSpPr>
        <p:spPr>
          <a:xfrm>
            <a:off x="421732" y="256565"/>
            <a:ext cx="2349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99999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1"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3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USTOM_5">
    <p:bg>
      <p:bgPr>
        <a:solidFill>
          <a:srgbClr val="F5F5F5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 txBox="1"/>
          <p:nvPr>
            <p:ph type="title"/>
          </p:nvPr>
        </p:nvSpPr>
        <p:spPr>
          <a:xfrm>
            <a:off x="348555" y="2820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Source Serif Pro"/>
              <a:buNone/>
              <a:defRPr b="0" i="0" sz="28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Source Serif Pro"/>
              <a:buNone/>
              <a:defRPr b="0" i="0" sz="28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andb.me/mlops-zoomcamp" TargetMode="External"/><Relationship Id="rId4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57.png"/><Relationship Id="rId10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2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3" Type="http://schemas.openxmlformats.org/officeDocument/2006/relationships/image" Target="../media/image56.png"/><Relationship Id="rId12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13" Type="http://schemas.openxmlformats.org/officeDocument/2006/relationships/image" Target="../media/image58.png"/><Relationship Id="rId12" Type="http://schemas.openxmlformats.org/officeDocument/2006/relationships/image" Target="../media/image53.png"/><Relationship Id="rId14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andb.me/mlops-zoomcamp-github" TargetMode="External"/><Relationship Id="rId4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9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oumik12345" TargetMode="External"/><Relationship Id="rId4" Type="http://schemas.openxmlformats.org/officeDocument/2006/relationships/hyperlink" Target="https://twitter.com/soumikRakshit9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9.png"/><Relationship Id="rId22" Type="http://schemas.openxmlformats.org/officeDocument/2006/relationships/image" Target="../media/image94.png"/><Relationship Id="rId21" Type="http://schemas.openxmlformats.org/officeDocument/2006/relationships/image" Target="../media/image83.png"/><Relationship Id="rId23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image" Target="../media/image79.png"/><Relationship Id="rId13" Type="http://schemas.openxmlformats.org/officeDocument/2006/relationships/image" Target="../media/image80.png"/><Relationship Id="rId12" Type="http://schemas.openxmlformats.org/officeDocument/2006/relationships/image" Target="../media/image90.png"/><Relationship Id="rId15" Type="http://schemas.openxmlformats.org/officeDocument/2006/relationships/image" Target="../media/image87.png"/><Relationship Id="rId14" Type="http://schemas.openxmlformats.org/officeDocument/2006/relationships/image" Target="../media/image84.png"/><Relationship Id="rId17" Type="http://schemas.openxmlformats.org/officeDocument/2006/relationships/image" Target="../media/image88.png"/><Relationship Id="rId16" Type="http://schemas.openxmlformats.org/officeDocument/2006/relationships/image" Target="../media/image92.png"/><Relationship Id="rId19" Type="http://schemas.openxmlformats.org/officeDocument/2006/relationships/image" Target="../media/image91.png"/><Relationship Id="rId18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cs.wandb.ai/tutorials" TargetMode="External"/><Relationship Id="rId4" Type="http://schemas.openxmlformats.org/officeDocument/2006/relationships/hyperlink" Target="https://docs.wandb.ai/tutorial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andb.ai/fully-connecte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hyperlink" Target="http://www.wandb.courses" TargetMode="External"/><Relationship Id="rId5" Type="http://schemas.openxmlformats.org/officeDocument/2006/relationships/image" Target="../media/image96.png"/><Relationship Id="rId6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andb.me/mlops-zoomcamp-quiz" TargetMode="External"/><Relationship Id="rId4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26.png"/><Relationship Id="rId21" Type="http://schemas.openxmlformats.org/officeDocument/2006/relationships/image" Target="../media/image46.png"/><Relationship Id="rId24" Type="http://schemas.openxmlformats.org/officeDocument/2006/relationships/image" Target="../media/image42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26" Type="http://schemas.openxmlformats.org/officeDocument/2006/relationships/image" Target="../media/image34.png"/><Relationship Id="rId25" Type="http://schemas.openxmlformats.org/officeDocument/2006/relationships/image" Target="../media/image38.png"/><Relationship Id="rId28" Type="http://schemas.openxmlformats.org/officeDocument/2006/relationships/image" Target="../media/image33.png"/><Relationship Id="rId27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29" Type="http://schemas.openxmlformats.org/officeDocument/2006/relationships/image" Target="../media/image41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30" Type="http://schemas.openxmlformats.org/officeDocument/2006/relationships/image" Target="../media/image44.png"/><Relationship Id="rId11" Type="http://schemas.openxmlformats.org/officeDocument/2006/relationships/image" Target="../media/image31.png"/><Relationship Id="rId10" Type="http://schemas.openxmlformats.org/officeDocument/2006/relationships/image" Target="../media/image23.png"/><Relationship Id="rId13" Type="http://schemas.openxmlformats.org/officeDocument/2006/relationships/image" Target="../media/image15.png"/><Relationship Id="rId12" Type="http://schemas.openxmlformats.org/officeDocument/2006/relationships/image" Target="../media/image43.png"/><Relationship Id="rId15" Type="http://schemas.openxmlformats.org/officeDocument/2006/relationships/image" Target="../media/image24.png"/><Relationship Id="rId14" Type="http://schemas.openxmlformats.org/officeDocument/2006/relationships/image" Target="../media/image37.png"/><Relationship Id="rId17" Type="http://schemas.openxmlformats.org/officeDocument/2006/relationships/image" Target="../media/image21.png"/><Relationship Id="rId16" Type="http://schemas.openxmlformats.org/officeDocument/2006/relationships/image" Target="../media/image36.png"/><Relationship Id="rId19" Type="http://schemas.openxmlformats.org/officeDocument/2006/relationships/image" Target="../media/image40.png"/><Relationship Id="rId1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5" y="371475"/>
            <a:ext cx="2295424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6"/>
          <p:cNvSpPr txBox="1"/>
          <p:nvPr/>
        </p:nvSpPr>
        <p:spPr>
          <a:xfrm>
            <a:off x="245100" y="1255650"/>
            <a:ext cx="4918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700">
                <a:solidFill>
                  <a:schemeClr val="lt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</a:br>
            <a:r>
              <a:rPr lang="en" sz="3700">
                <a:solidFill>
                  <a:srgbClr val="FFCC33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MLOps ZoomCamp: Experiment Tracking with Weight &amp; Biases</a:t>
            </a:r>
            <a:endParaRPr sz="3700">
              <a:solidFill>
                <a:schemeClr val="lt1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CC33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  <p:pic>
        <p:nvPicPr>
          <p:cNvPr id="192" name="Google Shape;192;p46"/>
          <p:cNvPicPr preferRelativeResize="0"/>
          <p:nvPr/>
        </p:nvPicPr>
        <p:blipFill rotWithShape="1">
          <a:blip r:embed="rId4">
            <a:alphaModFix/>
          </a:blip>
          <a:srcRect b="0" l="0" r="14427" t="0"/>
          <a:stretch/>
        </p:blipFill>
        <p:spPr>
          <a:xfrm>
            <a:off x="4995473" y="1539300"/>
            <a:ext cx="4148526" cy="1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title"/>
          </p:nvPr>
        </p:nvSpPr>
        <p:spPr>
          <a:xfrm>
            <a:off x="664328" y="1782475"/>
            <a:ext cx="56412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3100"/>
              <a:buChar char="●"/>
            </a:pPr>
            <a:r>
              <a:rPr lang="en" sz="3100">
                <a:solidFill>
                  <a:srgbClr val="FFCC33"/>
                </a:solidFill>
              </a:rPr>
              <a:t>Share Results</a:t>
            </a:r>
            <a:endParaRPr sz="3100">
              <a:solidFill>
                <a:srgbClr val="FFCC33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3100"/>
              <a:buChar char="●"/>
            </a:pPr>
            <a:r>
              <a:rPr lang="en" sz="3100">
                <a:solidFill>
                  <a:srgbClr val="FFCC33"/>
                </a:solidFill>
              </a:rPr>
              <a:t>Take Business Decisions</a:t>
            </a:r>
            <a:endParaRPr sz="3100">
              <a:solidFill>
                <a:srgbClr val="FFCC33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3100"/>
              <a:buChar char="●"/>
            </a:pPr>
            <a:r>
              <a:rPr lang="en" sz="3100">
                <a:solidFill>
                  <a:srgbClr val="FFCC33"/>
                </a:solidFill>
              </a:rPr>
              <a:t>Reproducibility</a:t>
            </a:r>
            <a:endParaRPr sz="3100">
              <a:solidFill>
                <a:srgbClr val="FFCC3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Tracking Experiments Traditionally</a:t>
            </a:r>
            <a:endParaRPr sz="3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57"/>
          <p:cNvPicPr preferRelativeResize="0"/>
          <p:nvPr/>
        </p:nvPicPr>
        <p:blipFill rotWithShape="1">
          <a:blip r:embed="rId3">
            <a:alphaModFix/>
          </a:blip>
          <a:srcRect b="0" l="0" r="32773" t="0"/>
          <a:stretch/>
        </p:blipFill>
        <p:spPr>
          <a:xfrm>
            <a:off x="311700" y="215900"/>
            <a:ext cx="3073600" cy="22143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32773" t="0"/>
          <a:stretch/>
        </p:blipFill>
        <p:spPr>
          <a:xfrm>
            <a:off x="311700" y="215900"/>
            <a:ext cx="3073600" cy="22143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25" y="1069225"/>
            <a:ext cx="5613200" cy="244804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58"/>
          <p:cNvSpPr/>
          <p:nvPr/>
        </p:nvSpPr>
        <p:spPr>
          <a:xfrm flipH="1" rot="10800000">
            <a:off x="579325" y="2617000"/>
            <a:ext cx="5487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3">
            <a:alphaModFix/>
          </a:blip>
          <a:srcRect b="0" l="0" r="32773" t="0"/>
          <a:stretch/>
        </p:blipFill>
        <p:spPr>
          <a:xfrm>
            <a:off x="311700" y="215900"/>
            <a:ext cx="3073600" cy="22143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25" y="1069225"/>
            <a:ext cx="5613200" cy="244804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800" y="1791725"/>
            <a:ext cx="3673651" cy="29793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59"/>
          <p:cNvSpPr/>
          <p:nvPr/>
        </p:nvSpPr>
        <p:spPr>
          <a:xfrm flipH="1" rot="10800000">
            <a:off x="579325" y="2617000"/>
            <a:ext cx="5487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9"/>
          <p:cNvSpPr/>
          <p:nvPr/>
        </p:nvSpPr>
        <p:spPr>
          <a:xfrm flipH="1" rot="10800000">
            <a:off x="4023300" y="3685675"/>
            <a:ext cx="5487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60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313" name="Google Shape;313;p60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314" name="Google Shape;314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15" name="Google Shape;315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16" name="Google Shape;316;p6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17" name="Google Shape;317;p60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60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60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320" name="Google Shape;320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21" name="Google Shape;321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22" name="Google Shape;322;p6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23" name="Google Shape;323;p60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0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0" name="Google Shape;330;p61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331" name="Google Shape;331;p61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332" name="Google Shape;332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33" name="Google Shape;333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34" name="Google Shape;334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35" name="Google Shape;335;p61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1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61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338" name="Google Shape;338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39" name="Google Shape;33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40" name="Google Shape;340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41" name="Google Shape;341;p61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1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61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344" name="Google Shape;344;p61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345" name="Google Shape;345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46" name="Google Shape;346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47" name="Google Shape;347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48" name="Google Shape;348;p61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1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61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351" name="Google Shape;351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2" name="Google Shape;352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3" name="Google Shape;353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54" name="Google Shape;354;p61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1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1" name="Google Shape;361;p62"/>
          <p:cNvGrpSpPr/>
          <p:nvPr/>
        </p:nvGrpSpPr>
        <p:grpSpPr>
          <a:xfrm>
            <a:off x="578265" y="215886"/>
            <a:ext cx="3751920" cy="1994626"/>
            <a:chOff x="389257" y="215892"/>
            <a:chExt cx="8365485" cy="4447326"/>
          </a:xfrm>
        </p:grpSpPr>
        <p:grpSp>
          <p:nvGrpSpPr>
            <p:cNvPr id="362" name="Google Shape;362;p62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363" name="Google Shape;363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64" name="Google Shape;364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65" name="Google Shape;365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66" name="Google Shape;366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367" name="Google Shape;367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9" name="Google Shape;369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70" name="Google Shape;370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71" name="Google Shape;371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72" name="Google Shape;372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373" name="Google Shape;373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5" name="Google Shape;375;p62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376" name="Google Shape;376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77" name="Google Shape;377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78" name="Google Shape;378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79" name="Google Shape;379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380" name="Google Shape;380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2" name="Google Shape;382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83" name="Google Shape;383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84" name="Google Shape;384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85" name="Google Shape;385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386" name="Google Shape;386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88" name="Google Shape;388;p62"/>
          <p:cNvGrpSpPr/>
          <p:nvPr/>
        </p:nvGrpSpPr>
        <p:grpSpPr>
          <a:xfrm>
            <a:off x="4813815" y="215886"/>
            <a:ext cx="3751920" cy="1994626"/>
            <a:chOff x="389257" y="215892"/>
            <a:chExt cx="8365485" cy="4447326"/>
          </a:xfrm>
        </p:grpSpPr>
        <p:grpSp>
          <p:nvGrpSpPr>
            <p:cNvPr id="389" name="Google Shape;389;p62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390" name="Google Shape;390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91" name="Google Shape;391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92" name="Google Shape;392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93" name="Google Shape;393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394" name="Google Shape;394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397" name="Google Shape;397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98" name="Google Shape;398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399" name="Google Shape;399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00" name="Google Shape;400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2" name="Google Shape;402;p62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403" name="Google Shape;403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04" name="Google Shape;404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05" name="Google Shape;405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06" name="Google Shape;406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07" name="Google Shape;407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9" name="Google Shape;409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10" name="Google Shape;410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11" name="Google Shape;411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12" name="Google Shape;412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13" name="Google Shape;413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15" name="Google Shape;415;p62"/>
          <p:cNvGrpSpPr/>
          <p:nvPr/>
        </p:nvGrpSpPr>
        <p:grpSpPr>
          <a:xfrm>
            <a:off x="578265" y="2439561"/>
            <a:ext cx="3751920" cy="1994626"/>
            <a:chOff x="389257" y="215892"/>
            <a:chExt cx="8365485" cy="4447326"/>
          </a:xfrm>
        </p:grpSpPr>
        <p:grpSp>
          <p:nvGrpSpPr>
            <p:cNvPr id="416" name="Google Shape;416;p62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417" name="Google Shape;417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18" name="Google Shape;418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19" name="Google Shape;419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20" name="Google Shape;420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21" name="Google Shape;421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3" name="Google Shape;423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24" name="Google Shape;424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25" name="Google Shape;425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26" name="Google Shape;426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27" name="Google Shape;427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9" name="Google Shape;429;p62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430" name="Google Shape;430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31" name="Google Shape;431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32" name="Google Shape;432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33" name="Google Shape;433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34" name="Google Shape;434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6" name="Google Shape;436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37" name="Google Shape;437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38" name="Google Shape;438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39" name="Google Shape;439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40" name="Google Shape;440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2" name="Google Shape;442;p62"/>
          <p:cNvGrpSpPr/>
          <p:nvPr/>
        </p:nvGrpSpPr>
        <p:grpSpPr>
          <a:xfrm>
            <a:off x="4813815" y="2439561"/>
            <a:ext cx="3751920" cy="1994626"/>
            <a:chOff x="389257" y="215892"/>
            <a:chExt cx="8365485" cy="4447326"/>
          </a:xfrm>
        </p:grpSpPr>
        <p:grpSp>
          <p:nvGrpSpPr>
            <p:cNvPr id="443" name="Google Shape;443;p62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444" name="Google Shape;444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45" name="Google Shape;445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46" name="Google Shape;446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47" name="Google Shape;447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48" name="Google Shape;448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0" name="Google Shape;450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51" name="Google Shape;451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52" name="Google Shape;452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53" name="Google Shape;453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54" name="Google Shape;454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6" name="Google Shape;456;p62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457" name="Google Shape;457;p6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58" name="Google Shape;458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59" name="Google Shape;459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60" name="Google Shape;460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61" name="Google Shape;461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6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464" name="Google Shape;464;p6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65" name="Google Shape;465;p6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466" name="Google Shape;466;p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467" name="Google Shape;467;p6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6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4" name="Google Shape;474;p63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475" name="Google Shape;475;p63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476" name="Google Shape;476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77" name="Google Shape;477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78" name="Google Shape;478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79" name="Google Shape;479;p63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3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63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482" name="Google Shape;482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83" name="Google Shape;483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84" name="Google Shape;484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85" name="Google Shape;485;p63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63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7" name="Google Shape;487;p63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488" name="Google Shape;488;p63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489" name="Google Shape;489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0" name="Google Shape;490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1" name="Google Shape;491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92" name="Google Shape;492;p63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3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63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495" name="Google Shape;495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6" name="Google Shape;496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497" name="Google Shape;497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98" name="Google Shape;498;p63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63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0" name="Google Shape;500;p63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7" name="Google Shape;507;p64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508" name="Google Shape;508;p64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09" name="Google Shape;509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10" name="Google Shape;510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11" name="Google Shape;511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12" name="Google Shape;512;p64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64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64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515" name="Google Shape;515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16" name="Google Shape;516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17" name="Google Shape;517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18" name="Google Shape;518;p64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64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0" name="Google Shape;520;p64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521" name="Google Shape;521;p64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22" name="Google Shape;522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23" name="Google Shape;523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24" name="Google Shape;524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25" name="Google Shape;525;p64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64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" name="Google Shape;527;p64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528" name="Google Shape;528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29" name="Google Shape;529;p6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30" name="Google Shape;530;p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31" name="Google Shape;531;p64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64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3" name="Google Shape;533;p64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6" name="Google Shape;53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635100" y="233325"/>
            <a:ext cx="7873800" cy="19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Follow along at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rgbClr val="FFCC3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wandb.me/mlops-zoomcamp</a:t>
            </a:r>
            <a:endParaRPr sz="3700">
              <a:solidFill>
                <a:srgbClr val="FFCC33"/>
              </a:solidFill>
            </a:endParaRPr>
          </a:p>
        </p:txBody>
      </p:sp>
      <p:pic>
        <p:nvPicPr>
          <p:cNvPr id="198" name="Google Shape;1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0" y="2178825"/>
            <a:ext cx="2578599" cy="25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2" name="Google Shape;542;p65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543" name="Google Shape;543;p65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44" name="Google Shape;544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45" name="Google Shape;545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46" name="Google Shape;546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47" name="Google Shape;547;p65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65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65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550" name="Google Shape;550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1" name="Google Shape;551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2" name="Google Shape;552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53" name="Google Shape;553;p65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65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5" name="Google Shape;555;p65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556" name="Google Shape;556;p65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57" name="Google Shape;557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8" name="Google Shape;558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9" name="Google Shape;559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60" name="Google Shape;560;p65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5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65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563" name="Google Shape;5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64" name="Google Shape;564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65" name="Google Shape;565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66" name="Google Shape;566;p65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65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8" name="Google Shape;568;p65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5200" y="3629775"/>
            <a:ext cx="13557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25" y="3732028"/>
            <a:ext cx="1250975" cy="12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39944" y="3629764"/>
            <a:ext cx="909650" cy="125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66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581" name="Google Shape;581;p66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82" name="Google Shape;582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83" name="Google Shape;583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84" name="Google Shape;584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85" name="Google Shape;585;p66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588" name="Google Shape;588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89" name="Google Shape;589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90" name="Google Shape;590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91" name="Google Shape;591;p66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6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3" name="Google Shape;593;p66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594" name="Google Shape;594;p66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595" name="Google Shape;595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96" name="Google Shape;596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97" name="Google Shape;597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598" name="Google Shape;598;p66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66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601" name="Google Shape;601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02" name="Google Shape;602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03" name="Google Shape;603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04" name="Google Shape;604;p66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66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6" name="Google Shape;606;p66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9" name="Google Shape;609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675" y="3629775"/>
            <a:ext cx="13557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250" y="3732028"/>
            <a:ext cx="1250975" cy="12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8925" y="155725"/>
            <a:ext cx="55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8" name="Google Shape;618;p67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619" name="Google Shape;619;p67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620" name="Google Shape;620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21" name="Google Shape;621;p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22" name="Google Shape;622;p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23" name="Google Shape;623;p67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67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67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626" name="Google Shape;62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27" name="Google Shape;627;p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28" name="Google Shape;628;p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29" name="Google Shape;629;p67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67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" name="Google Shape;631;p67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632" name="Google Shape;632;p67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633" name="Google Shape;633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34" name="Google Shape;634;p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35" name="Google Shape;635;p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36" name="Google Shape;636;p67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67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8" name="Google Shape;638;p67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639" name="Google Shape;639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40" name="Google Shape;640;p6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41" name="Google Shape;641;p6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42" name="Google Shape;642;p67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67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4" name="Google Shape;644;p67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7" name="Google Shape;6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675" y="3629775"/>
            <a:ext cx="13557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250" y="3732028"/>
            <a:ext cx="1250975" cy="12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8925" y="155725"/>
            <a:ext cx="55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71025" y="30480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7" name="Google Shape;657;p68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658" name="Google Shape;658;p68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659" name="Google Shape;659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60" name="Google Shape;660;p6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61" name="Google Shape;661;p6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62" name="Google Shape;662;p68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68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68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665" name="Google Shape;665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66" name="Google Shape;666;p6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67" name="Google Shape;667;p6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68" name="Google Shape;668;p68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68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" name="Google Shape;670;p68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671" name="Google Shape;671;p68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672" name="Google Shape;672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73" name="Google Shape;673;p6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74" name="Google Shape;674;p6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75" name="Google Shape;675;p68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68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" name="Google Shape;677;p68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678" name="Google Shape;678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79" name="Google Shape;679;p6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680" name="Google Shape;680;p6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81" name="Google Shape;681;p68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68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3" name="Google Shape;683;p68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6" name="Google Shape;68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675" y="3629775"/>
            <a:ext cx="13557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250" y="3732028"/>
            <a:ext cx="1250975" cy="12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8925" y="155725"/>
            <a:ext cx="55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71025" y="30480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8"/>
          <p:cNvPicPr preferRelativeResize="0"/>
          <p:nvPr/>
        </p:nvPicPr>
        <p:blipFill rotWithShape="1">
          <a:blip r:embed="rId13">
            <a:alphaModFix/>
          </a:blip>
          <a:srcRect b="0" l="0" r="74810" t="0"/>
          <a:stretch/>
        </p:blipFill>
        <p:spPr>
          <a:xfrm>
            <a:off x="4528100" y="807513"/>
            <a:ext cx="3544975" cy="3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7" name="Google Shape;697;p69"/>
          <p:cNvGrpSpPr/>
          <p:nvPr/>
        </p:nvGrpSpPr>
        <p:grpSpPr>
          <a:xfrm>
            <a:off x="389257" y="215892"/>
            <a:ext cx="8365485" cy="2160951"/>
            <a:chOff x="311688" y="215892"/>
            <a:chExt cx="8365485" cy="2160951"/>
          </a:xfrm>
        </p:grpSpPr>
        <p:grpSp>
          <p:nvGrpSpPr>
            <p:cNvPr id="698" name="Google Shape;698;p69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699" name="Google Shape;699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00" name="Google Shape;700;p6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01" name="Google Shape;701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02" name="Google Shape;702;p69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69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69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705" name="Google Shape;705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06" name="Google Shape;706;p6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07" name="Google Shape;707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08" name="Google Shape;708;p69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69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0" name="Google Shape;710;p69"/>
          <p:cNvGrpSpPr/>
          <p:nvPr/>
        </p:nvGrpSpPr>
        <p:grpSpPr>
          <a:xfrm>
            <a:off x="389257" y="2502267"/>
            <a:ext cx="8365485" cy="2160951"/>
            <a:chOff x="311688" y="215892"/>
            <a:chExt cx="8365485" cy="2160951"/>
          </a:xfrm>
        </p:grpSpPr>
        <p:grpSp>
          <p:nvGrpSpPr>
            <p:cNvPr id="711" name="Google Shape;711;p69"/>
            <p:cNvGrpSpPr/>
            <p:nvPr/>
          </p:nvGrpSpPr>
          <p:grpSpPr>
            <a:xfrm>
              <a:off x="311688" y="215892"/>
              <a:ext cx="3871460" cy="2160951"/>
              <a:chOff x="311700" y="215900"/>
              <a:chExt cx="8160751" cy="4555125"/>
            </a:xfrm>
          </p:grpSpPr>
          <p:pic>
            <p:nvPicPr>
              <p:cNvPr id="712" name="Google Shape;712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13" name="Google Shape;713;p6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14" name="Google Shape;714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15" name="Google Shape;715;p69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69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7" name="Google Shape;717;p69"/>
            <p:cNvGrpSpPr/>
            <p:nvPr/>
          </p:nvGrpSpPr>
          <p:grpSpPr>
            <a:xfrm>
              <a:off x="4805713" y="215892"/>
              <a:ext cx="3871460" cy="2160951"/>
              <a:chOff x="311700" y="215900"/>
              <a:chExt cx="8160751" cy="4555125"/>
            </a:xfrm>
          </p:grpSpPr>
          <p:pic>
            <p:nvPicPr>
              <p:cNvPr id="718" name="Google Shape;71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2773" t="0"/>
              <a:stretch/>
            </p:blipFill>
            <p:spPr>
              <a:xfrm>
                <a:off x="311700" y="215900"/>
                <a:ext cx="3073600" cy="2214351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19" name="Google Shape;719;p6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3225" y="1069225"/>
                <a:ext cx="5613200" cy="2448048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0" name="Google Shape;720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98800" y="1791725"/>
                <a:ext cx="3673651" cy="2979300"/>
              </a:xfrm>
              <a:prstGeom prst="rect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721" name="Google Shape;721;p69"/>
              <p:cNvSpPr/>
              <p:nvPr/>
            </p:nvSpPr>
            <p:spPr>
              <a:xfrm flipH="1" rot="10800000">
                <a:off x="579325" y="2617000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69"/>
              <p:cNvSpPr/>
              <p:nvPr/>
            </p:nvSpPr>
            <p:spPr>
              <a:xfrm flipH="1" rot="10800000">
                <a:off x="4023300" y="3685675"/>
                <a:ext cx="548700" cy="5727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3" name="Google Shape;723;p69"/>
          <p:cNvSpPr/>
          <p:nvPr/>
        </p:nvSpPr>
        <p:spPr>
          <a:xfrm>
            <a:off x="261575" y="155725"/>
            <a:ext cx="8759700" cy="46431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2" y="727823"/>
            <a:ext cx="1890838" cy="246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8075" y="606213"/>
            <a:ext cx="5572125" cy="270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6" name="Google Shape;726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900" y="51901"/>
            <a:ext cx="1450052" cy="14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7950" y="4287597"/>
            <a:ext cx="5297649" cy="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6675" y="3629775"/>
            <a:ext cx="1355775" cy="1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250" y="3732028"/>
            <a:ext cx="1250975" cy="1253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68300" y="152400"/>
            <a:ext cx="55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5050" y="3048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9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69375" y="864525"/>
            <a:ext cx="7110050" cy="37192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0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System of Record for all ML Workflows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/>
          <p:nvPr>
            <p:ph idx="12" type="sldNum"/>
          </p:nvPr>
        </p:nvSpPr>
        <p:spPr>
          <a:xfrm>
            <a:off x="6079067" y="4663217"/>
            <a:ext cx="294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grpSp>
        <p:nvGrpSpPr>
          <p:cNvPr id="744" name="Google Shape;744;p71"/>
          <p:cNvGrpSpPr/>
          <p:nvPr/>
        </p:nvGrpSpPr>
        <p:grpSpPr>
          <a:xfrm>
            <a:off x="437195" y="1668272"/>
            <a:ext cx="3398897" cy="1806949"/>
            <a:chOff x="389257" y="215892"/>
            <a:chExt cx="8365485" cy="4447326"/>
          </a:xfrm>
        </p:grpSpPr>
        <p:grpSp>
          <p:nvGrpSpPr>
            <p:cNvPr id="745" name="Google Shape;745;p71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746" name="Google Shape;746;p71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47" name="Google Shape;747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48" name="Google Shape;748;p7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49" name="Google Shape;749;p7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50" name="Google Shape;750;p71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71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2" name="Google Shape;752;p71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53" name="Google Shape;753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54" name="Google Shape;754;p7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55" name="Google Shape;755;p7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56" name="Google Shape;756;p71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71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58" name="Google Shape;758;p71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759" name="Google Shape;759;p71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60" name="Google Shape;760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61" name="Google Shape;761;p7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62" name="Google Shape;762;p7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63" name="Google Shape;763;p71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71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5" name="Google Shape;765;p71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66" name="Google Shape;766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67" name="Google Shape;767;p7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68" name="Google Shape;768;p7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69" name="Google Shape;769;p71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71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2"/>
          <p:cNvSpPr txBox="1"/>
          <p:nvPr>
            <p:ph idx="12" type="sldNum"/>
          </p:nvPr>
        </p:nvSpPr>
        <p:spPr>
          <a:xfrm>
            <a:off x="5851342" y="4305142"/>
            <a:ext cx="294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776" name="Google Shape;776;p72"/>
          <p:cNvPicPr preferRelativeResize="0"/>
          <p:nvPr/>
        </p:nvPicPr>
        <p:blipFill rotWithShape="1">
          <a:blip r:embed="rId3">
            <a:alphaModFix/>
          </a:blip>
          <a:srcRect b="1860" l="4415" r="14270" t="13184"/>
          <a:stretch/>
        </p:blipFill>
        <p:spPr>
          <a:xfrm>
            <a:off x="4493687" y="1056850"/>
            <a:ext cx="4081976" cy="32482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10000"/>
              </a:srgbClr>
            </a:outerShdw>
          </a:effectLst>
        </p:spPr>
      </p:pic>
      <p:grpSp>
        <p:nvGrpSpPr>
          <p:cNvPr id="777" name="Google Shape;777;p72"/>
          <p:cNvGrpSpPr/>
          <p:nvPr/>
        </p:nvGrpSpPr>
        <p:grpSpPr>
          <a:xfrm>
            <a:off x="350545" y="1696847"/>
            <a:ext cx="3398897" cy="1806949"/>
            <a:chOff x="389257" y="215892"/>
            <a:chExt cx="8365485" cy="4447326"/>
          </a:xfrm>
        </p:grpSpPr>
        <p:grpSp>
          <p:nvGrpSpPr>
            <p:cNvPr id="778" name="Google Shape;778;p72"/>
            <p:cNvGrpSpPr/>
            <p:nvPr/>
          </p:nvGrpSpPr>
          <p:grpSpPr>
            <a:xfrm>
              <a:off x="389257" y="215892"/>
              <a:ext cx="8365485" cy="2160951"/>
              <a:chOff x="311688" y="215892"/>
              <a:chExt cx="8365485" cy="2160951"/>
            </a:xfrm>
          </p:grpSpPr>
          <p:grpSp>
            <p:nvGrpSpPr>
              <p:cNvPr id="779" name="Google Shape;779;p7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80" name="Google Shape;780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81" name="Google Shape;781;p7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82" name="Google Shape;782;p7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83" name="Google Shape;783;p7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7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5" name="Google Shape;785;p7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86" name="Google Shape;786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87" name="Google Shape;787;p7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88" name="Google Shape;788;p7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89" name="Google Shape;789;p7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7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1" name="Google Shape;791;p72"/>
            <p:cNvGrpSpPr/>
            <p:nvPr/>
          </p:nvGrpSpPr>
          <p:grpSpPr>
            <a:xfrm>
              <a:off x="389257" y="2502267"/>
              <a:ext cx="8365485" cy="2160951"/>
              <a:chOff x="311688" y="215892"/>
              <a:chExt cx="8365485" cy="2160951"/>
            </a:xfrm>
          </p:grpSpPr>
          <p:grpSp>
            <p:nvGrpSpPr>
              <p:cNvPr id="792" name="Google Shape;792;p72"/>
              <p:cNvGrpSpPr/>
              <p:nvPr/>
            </p:nvGrpSpPr>
            <p:grpSpPr>
              <a:xfrm>
                <a:off x="311688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93" name="Google Shape;793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94" name="Google Shape;794;p7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795" name="Google Shape;795;p7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796" name="Google Shape;796;p7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7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8" name="Google Shape;798;p72"/>
              <p:cNvGrpSpPr/>
              <p:nvPr/>
            </p:nvGrpSpPr>
            <p:grpSpPr>
              <a:xfrm>
                <a:off x="4805713" y="215892"/>
                <a:ext cx="3871460" cy="2160951"/>
                <a:chOff x="311700" y="215900"/>
                <a:chExt cx="8160751" cy="4555125"/>
              </a:xfrm>
            </p:grpSpPr>
            <p:pic>
              <p:nvPicPr>
                <p:cNvPr id="799" name="Google Shape;799;p7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2773" t="0"/>
                <a:stretch/>
              </p:blipFill>
              <p:spPr>
                <a:xfrm>
                  <a:off x="311700" y="215900"/>
                  <a:ext cx="3073600" cy="221435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800" name="Google Shape;800;p7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353225" y="1069225"/>
                  <a:ext cx="5613200" cy="244804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801" name="Google Shape;801;p7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98800" y="1791725"/>
                  <a:ext cx="3673651" cy="29793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802" name="Google Shape;802;p72"/>
                <p:cNvSpPr/>
                <p:nvPr/>
              </p:nvSpPr>
              <p:spPr>
                <a:xfrm flipH="1" rot="10800000">
                  <a:off x="579325" y="2617000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72"/>
                <p:cNvSpPr/>
                <p:nvPr/>
              </p:nvSpPr>
              <p:spPr>
                <a:xfrm flipH="1" rot="10800000">
                  <a:off x="4023300" y="3685675"/>
                  <a:ext cx="548700" cy="572700"/>
                </a:xfrm>
                <a:prstGeom prst="bentArrow">
                  <a:avLst>
                    <a:gd fmla="val 25000" name="adj1"/>
                    <a:gd fmla="val 25000" name="adj2"/>
                    <a:gd fmla="val 25000" name="adj3"/>
                    <a:gd fmla="val 43750" name="adj4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04" name="Google Shape;804;p72"/>
          <p:cNvSpPr/>
          <p:nvPr/>
        </p:nvSpPr>
        <p:spPr>
          <a:xfrm>
            <a:off x="3993300" y="2546400"/>
            <a:ext cx="3843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>
            <a:alpha val="53330"/>
          </a:srgbClr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3"/>
          <p:cNvSpPr txBox="1"/>
          <p:nvPr>
            <p:ph idx="12" type="sldNum"/>
          </p:nvPr>
        </p:nvSpPr>
        <p:spPr>
          <a:xfrm>
            <a:off x="6079067" y="4663217"/>
            <a:ext cx="294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810" name="Google Shape;810;p73"/>
          <p:cNvSpPr/>
          <p:nvPr/>
        </p:nvSpPr>
        <p:spPr>
          <a:xfrm>
            <a:off x="294975" y="2136575"/>
            <a:ext cx="3855600" cy="1271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CC33"/>
                </a:solidFill>
                <a:latin typeface="Ubuntu Mono"/>
                <a:ea typeface="Ubuntu Mono"/>
                <a:cs typeface="Ubuntu Mono"/>
                <a:sym typeface="Ubuntu Mono"/>
              </a:rPr>
              <a:t>!pip install wandb</a:t>
            </a:r>
            <a:r>
              <a:rPr lang="en" sz="13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 </a:t>
            </a:r>
            <a:r>
              <a:rPr lang="en" sz="1300">
                <a:solidFill>
                  <a:srgbClr val="CBCBCB"/>
                </a:solidFill>
                <a:latin typeface="Ubuntu Mono"/>
                <a:ea typeface="Ubuntu Mono"/>
                <a:cs typeface="Ubuntu Mono"/>
                <a:sym typeface="Ubuntu Mono"/>
              </a:rPr>
              <a:t># Install W&amp;B</a:t>
            </a:r>
            <a:endParaRPr sz="13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CC33"/>
                </a:solidFill>
                <a:latin typeface="Ubuntu Mono"/>
                <a:ea typeface="Ubuntu Mono"/>
                <a:cs typeface="Ubuntu Mono"/>
                <a:sym typeface="Ubuntu Mono"/>
              </a:rPr>
              <a:t>wandb.init()</a:t>
            </a:r>
            <a:r>
              <a:rPr lang="en" sz="13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       </a:t>
            </a:r>
            <a:r>
              <a:rPr lang="en" sz="1300">
                <a:solidFill>
                  <a:srgbClr val="CBCBCB"/>
                </a:solidFill>
                <a:latin typeface="Ubuntu Mono"/>
                <a:ea typeface="Ubuntu Mono"/>
                <a:cs typeface="Ubuntu Mono"/>
                <a:sym typeface="Ubuntu Mono"/>
              </a:rPr>
              <a:t># Start experiment</a:t>
            </a:r>
            <a:endParaRPr sz="1300">
              <a:solidFill>
                <a:srgbClr val="CBCBCB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CC33"/>
                </a:solidFill>
                <a:latin typeface="Ubuntu Mono"/>
                <a:ea typeface="Ubuntu Mono"/>
                <a:cs typeface="Ubuntu Mono"/>
                <a:sym typeface="Ubuntu Mono"/>
              </a:rPr>
              <a:t>wandb.log(metrics) </a:t>
            </a:r>
            <a:r>
              <a:rPr lang="en" sz="1300">
                <a:solidFill>
                  <a:srgbClr val="FFFFFF"/>
                </a:solidFill>
                <a:latin typeface="Ubuntu Mono"/>
                <a:ea typeface="Ubuntu Mono"/>
                <a:cs typeface="Ubuntu Mono"/>
                <a:sym typeface="Ubuntu Mono"/>
              </a:rPr>
              <a:t>  </a:t>
            </a:r>
            <a:r>
              <a:rPr lang="en" sz="1300">
                <a:solidFill>
                  <a:srgbClr val="CBCBCB"/>
                </a:solidFill>
                <a:latin typeface="Ubuntu Mono"/>
                <a:ea typeface="Ubuntu Mono"/>
                <a:cs typeface="Ubuntu Mono"/>
                <a:sym typeface="Ubuntu Mono"/>
              </a:rPr>
              <a:t># Log metrics + more!</a:t>
            </a:r>
            <a:endParaRPr sz="1300">
              <a:solidFill>
                <a:srgbClr val="FFFFFF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11" name="Google Shape;811;p73"/>
          <p:cNvPicPr preferRelativeResize="0"/>
          <p:nvPr/>
        </p:nvPicPr>
        <p:blipFill rotWithShape="1">
          <a:blip r:embed="rId3">
            <a:alphaModFix/>
          </a:blip>
          <a:srcRect b="1860" l="4415" r="14270" t="13184"/>
          <a:stretch/>
        </p:blipFill>
        <p:spPr>
          <a:xfrm>
            <a:off x="4767037" y="1148125"/>
            <a:ext cx="4081976" cy="32482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812" name="Google Shape;812;p73"/>
          <p:cNvSpPr/>
          <p:nvPr/>
        </p:nvSpPr>
        <p:spPr>
          <a:xfrm>
            <a:off x="4266650" y="2637675"/>
            <a:ext cx="3843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4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title"/>
          </p:nvPr>
        </p:nvSpPr>
        <p:spPr>
          <a:xfrm>
            <a:off x="635100" y="233325"/>
            <a:ext cx="7873800" cy="19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Find all code at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rgbClr val="FFCC3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wandb.me/mlops-zoomcamp-github</a:t>
            </a:r>
            <a:endParaRPr sz="3700">
              <a:solidFill>
                <a:srgbClr val="FFCC33"/>
              </a:solidFill>
            </a:endParaRPr>
          </a:p>
        </p:txBody>
      </p:sp>
      <p:pic>
        <p:nvPicPr>
          <p:cNvPr id="204" name="Google Shape;2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0" y="2178825"/>
            <a:ext cx="2659875" cy="26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00" y="978300"/>
            <a:ext cx="25336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525" y="298050"/>
            <a:ext cx="6165300" cy="2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925" y="2505550"/>
            <a:ext cx="5293767" cy="23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Questions about Your Data and Model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5" y="1061500"/>
            <a:ext cx="4057850" cy="141409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5" name="Google Shape;835;p77"/>
          <p:cNvSpPr/>
          <p:nvPr/>
        </p:nvSpPr>
        <p:spPr>
          <a:xfrm>
            <a:off x="385126" y="1061500"/>
            <a:ext cx="9180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Filter</a:t>
            </a:r>
            <a:b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rgbClr val="595959"/>
                </a:solidFill>
                <a:latin typeface="Ubuntu Mono"/>
                <a:ea typeface="Ubuntu Mono"/>
                <a:cs typeface="Ubuntu Mono"/>
                <a:sym typeface="Ubuntu Mono"/>
              </a:rPr>
              <a:t>df.loc[...]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887525"/>
            <a:ext cx="4057850" cy="141409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1" name="Google Shape;841;p78"/>
          <p:cNvSpPr/>
          <p:nvPr/>
        </p:nvSpPr>
        <p:spPr>
          <a:xfrm>
            <a:off x="385151" y="887525"/>
            <a:ext cx="9180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Filter</a:t>
            </a:r>
            <a:b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rgbClr val="595959"/>
                </a:solidFill>
                <a:latin typeface="Ubuntu Mono"/>
                <a:ea typeface="Ubuntu Mono"/>
                <a:cs typeface="Ubuntu Mono"/>
                <a:sym typeface="Ubuntu Mono"/>
              </a:rPr>
              <a:t>df.loc[...]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42" name="Google Shape;842;p78"/>
          <p:cNvPicPr preferRelativeResize="0"/>
          <p:nvPr/>
        </p:nvPicPr>
        <p:blipFill rotWithShape="1">
          <a:blip r:embed="rId4">
            <a:alphaModFix/>
          </a:blip>
          <a:srcRect b="0" l="-4101" r="0" t="0"/>
          <a:stretch/>
        </p:blipFill>
        <p:spPr>
          <a:xfrm>
            <a:off x="385150" y="2463725"/>
            <a:ext cx="4057851" cy="19089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3" name="Google Shape;843;p78"/>
          <p:cNvSpPr/>
          <p:nvPr/>
        </p:nvSpPr>
        <p:spPr>
          <a:xfrm>
            <a:off x="385151" y="2463725"/>
            <a:ext cx="14664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Split-Apply-Combine</a:t>
            </a:r>
            <a:br>
              <a:rPr lang="en" sz="800">
                <a:solidFill>
                  <a:srgbClr val="59595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rgbClr val="595959"/>
                </a:solidFill>
                <a:latin typeface="Ubuntu Mono"/>
                <a:ea typeface="Ubuntu Mono"/>
                <a:cs typeface="Ubuntu Mono"/>
                <a:sym typeface="Ubuntu Mono"/>
              </a:rPr>
              <a:t>df.groupby(...).agg(...)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44" name="Google Shape;844;p78"/>
          <p:cNvSpPr/>
          <p:nvPr/>
        </p:nvSpPr>
        <p:spPr>
          <a:xfrm>
            <a:off x="261600" y="770800"/>
            <a:ext cx="4310400" cy="1610400"/>
          </a:xfrm>
          <a:prstGeom prst="rect">
            <a:avLst/>
          </a:prstGeom>
          <a:solidFill>
            <a:srgbClr val="FAFAFA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" y="733175"/>
            <a:ext cx="4057850" cy="1414094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0" name="Google Shape;850;p79"/>
          <p:cNvSpPr/>
          <p:nvPr/>
        </p:nvSpPr>
        <p:spPr>
          <a:xfrm>
            <a:off x="471751" y="733175"/>
            <a:ext cx="9180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Filter</a:t>
            </a:r>
            <a:b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df.loc[...]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51" name="Google Shape;851;p79"/>
          <p:cNvPicPr preferRelativeResize="0"/>
          <p:nvPr/>
        </p:nvPicPr>
        <p:blipFill rotWithShape="1">
          <a:blip r:embed="rId4">
            <a:alphaModFix/>
          </a:blip>
          <a:srcRect b="0" l="-4101" r="0" t="0"/>
          <a:stretch/>
        </p:blipFill>
        <p:spPr>
          <a:xfrm>
            <a:off x="471750" y="2309375"/>
            <a:ext cx="4057851" cy="19089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2" name="Google Shape;852;p79"/>
          <p:cNvSpPr/>
          <p:nvPr/>
        </p:nvSpPr>
        <p:spPr>
          <a:xfrm>
            <a:off x="471751" y="2309375"/>
            <a:ext cx="14664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Split-Apply-Combine</a:t>
            </a:r>
            <a:b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df.groupby(...).agg(...)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53" name="Google Shape;85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575" y="733175"/>
            <a:ext cx="4099224" cy="2485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4" name="Google Shape;854;p79"/>
          <p:cNvSpPr/>
          <p:nvPr/>
        </p:nvSpPr>
        <p:spPr>
          <a:xfrm>
            <a:off x="4696576" y="733175"/>
            <a:ext cx="1466400" cy="26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Facet / Plot</a:t>
            </a:r>
            <a:br>
              <a:rPr lang="en" sz="8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800">
                <a:solidFill>
                  <a:schemeClr val="dk2"/>
                </a:solidFill>
                <a:latin typeface="Ubuntu Mono"/>
                <a:ea typeface="Ubuntu Mono"/>
                <a:cs typeface="Ubuntu Mono"/>
                <a:sym typeface="Ubuntu Mono"/>
              </a:rPr>
              <a:t>df.plot(...)</a:t>
            </a:r>
            <a:endParaRPr b="1" sz="800">
              <a:solidFill>
                <a:srgbClr val="CC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55" name="Google Shape;855;p79"/>
          <p:cNvSpPr/>
          <p:nvPr/>
        </p:nvSpPr>
        <p:spPr>
          <a:xfrm>
            <a:off x="348200" y="616450"/>
            <a:ext cx="4310400" cy="3721500"/>
          </a:xfrm>
          <a:prstGeom prst="rect">
            <a:avLst/>
          </a:prstGeom>
          <a:solidFill>
            <a:srgbClr val="FAFAFA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highlight>
                <a:schemeClr val="lt1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0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Interactive </a:t>
            </a:r>
            <a:r>
              <a:rPr lang="en" sz="4000">
                <a:solidFill>
                  <a:schemeClr val="lt1"/>
                </a:solidFill>
              </a:rPr>
              <a:t>Dataframes with Rich Media Support…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Roboto Mono"/>
                <a:ea typeface="Roboto Mono"/>
                <a:cs typeface="Roboto Mono"/>
                <a:sym typeface="Roboto Mono"/>
              </a:rPr>
              <a:t>wandb.Table</a:t>
            </a:r>
            <a:endParaRPr sz="4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1" name="Google Shape;86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549" y="243974"/>
            <a:ext cx="339100" cy="4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1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Demo!!!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2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Better Models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3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Questions about Training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erif Pro"/>
              <a:buNone/>
            </a:pPr>
            <a:r>
              <a:rPr lang="en" sz="28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Easily and systematically search hyperparameters</a:t>
            </a:r>
            <a:endParaRPr sz="28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82" name="Google Shape;88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3" name="Google Shape;883;p84"/>
          <p:cNvSpPr txBox="1"/>
          <p:nvPr>
            <p:ph type="title"/>
          </p:nvPr>
        </p:nvSpPr>
        <p:spPr>
          <a:xfrm>
            <a:off x="311700" y="231135"/>
            <a:ext cx="4478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Sweeps</a:t>
            </a:r>
            <a:endParaRPr b="1" sz="14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4" name="Google Shape;88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92499"/>
            <a:ext cx="339100" cy="40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70125"/>
            <a:ext cx="4025513" cy="33406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6" name="Google Shape;88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612" y="1170125"/>
            <a:ext cx="4060974" cy="33406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7" name="Google Shape;887;p84"/>
          <p:cNvPicPr preferRelativeResize="0"/>
          <p:nvPr/>
        </p:nvPicPr>
        <p:blipFill rotWithShape="1">
          <a:blip r:embed="rId6">
            <a:alphaModFix/>
          </a:blip>
          <a:srcRect b="-24843" l="0" r="83491" t="0"/>
          <a:stretch/>
        </p:blipFill>
        <p:spPr>
          <a:xfrm>
            <a:off x="8472450" y="192500"/>
            <a:ext cx="706200" cy="7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276350" y="1308913"/>
            <a:ext cx="4045200" cy="9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Soumik Rakshit</a:t>
            </a:r>
            <a:endParaRPr/>
          </a:p>
        </p:txBody>
      </p:sp>
      <p:sp>
        <p:nvSpPr>
          <p:cNvPr id="210" name="Google Shape;210;p49"/>
          <p:cNvSpPr txBox="1"/>
          <p:nvPr>
            <p:ph idx="1" type="subTitle"/>
          </p:nvPr>
        </p:nvSpPr>
        <p:spPr>
          <a:xfrm>
            <a:off x="276350" y="2352038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Engineer at Weights &amp; Biases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Expert (JAX)</a:t>
            </a:r>
            <a:endParaRPr/>
          </a:p>
        </p:txBody>
      </p:sp>
      <p:sp>
        <p:nvSpPr>
          <p:cNvPr id="211" name="Google Shape;211;p49"/>
          <p:cNvSpPr txBox="1"/>
          <p:nvPr>
            <p:ph idx="2" type="body"/>
          </p:nvPr>
        </p:nvSpPr>
        <p:spPr>
          <a:xfrm>
            <a:off x="4655300" y="0"/>
            <a:ext cx="437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whatamidoing$&gt;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Tools for ML practitioners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MLOps Pipelines for MonAI, Nvidia Gameworks, Keras, JAX…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Computer Vision Models on TPUs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Contributing to the Keras Ecosystem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 </a:t>
            </a:r>
            <a:r>
              <a:rPr lang="en"/>
              <a:t>The </a:t>
            </a:r>
            <a:r>
              <a:rPr lang="en"/>
              <a:t>Legend of Zelda: Tears of the Kingdom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on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GitHub</a:t>
            </a:r>
            <a:r>
              <a:rPr lang="en"/>
              <a:t>/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Twitter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Serif Pro"/>
              <a:buNone/>
            </a:pPr>
            <a:r>
              <a:rPr lang="en" sz="28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Ask questions about your data (and models)</a:t>
            </a:r>
            <a:endParaRPr sz="28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93" name="Google Shape;89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85"/>
          <p:cNvSpPr txBox="1"/>
          <p:nvPr>
            <p:ph type="title"/>
          </p:nvPr>
        </p:nvSpPr>
        <p:spPr>
          <a:xfrm>
            <a:off x="311700" y="231135"/>
            <a:ext cx="4478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4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Sweeps – Easily search hyperparameters</a:t>
            </a:r>
            <a:endParaRPr b="1" sz="14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95" name="Google Shape;89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92499"/>
            <a:ext cx="339100" cy="40692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5"/>
          <p:cNvSpPr txBox="1"/>
          <p:nvPr/>
        </p:nvSpPr>
        <p:spPr>
          <a:xfrm>
            <a:off x="311700" y="1551350"/>
            <a:ext cx="3851700" cy="2871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program: train.py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method: bayes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metric: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name: valid_loss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goal: minimize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parameters: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batch_size: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  values: [32, 64]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mixup_alpha: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  values: [0.2, 0.5, 0.8]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optimizer: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  values: ["adam", "ranger"]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encoder: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  <a:latin typeface="Ubuntu Mono"/>
                <a:ea typeface="Ubuntu Mono"/>
                <a:cs typeface="Ubuntu Mono"/>
                <a:sym typeface="Ubuntu Mono"/>
              </a:rPr>
              <a:t>   values: ["resnet18", "resnet34", "resnet50", "resnet101"]</a:t>
            </a:r>
            <a:endParaRPr sz="900">
              <a:solidFill>
                <a:srgbClr val="9E9E9E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97" name="Google Shape;89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25" y="1918100"/>
            <a:ext cx="4169876" cy="204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85"/>
          <p:cNvCxnSpPr/>
          <p:nvPr/>
        </p:nvCxnSpPr>
        <p:spPr>
          <a:xfrm>
            <a:off x="4163400" y="1551350"/>
            <a:ext cx="991800" cy="6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85"/>
          <p:cNvCxnSpPr/>
          <p:nvPr/>
        </p:nvCxnSpPr>
        <p:spPr>
          <a:xfrm flipH="1" rot="10800000">
            <a:off x="4157850" y="2779250"/>
            <a:ext cx="1029900" cy="16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0" name="Google Shape;900;p85"/>
          <p:cNvPicPr preferRelativeResize="0"/>
          <p:nvPr/>
        </p:nvPicPr>
        <p:blipFill rotWithShape="1">
          <a:blip r:embed="rId5">
            <a:alphaModFix/>
          </a:blip>
          <a:srcRect b="-24843" l="0" r="83491" t="0"/>
          <a:stretch/>
        </p:blipFill>
        <p:spPr>
          <a:xfrm>
            <a:off x="8472450" y="192500"/>
            <a:ext cx="706200" cy="7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6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Reporting and Dashboarding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7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Sharing and Presenting Your Work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8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Demo!!!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9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Weights &amp; Biases with framework X on platform Y???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6" name="Google Shape;9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5" y="371475"/>
            <a:ext cx="2295424" cy="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0"/>
          <p:cNvPicPr preferRelativeResize="0"/>
          <p:nvPr/>
        </p:nvPicPr>
        <p:blipFill rotWithShape="1">
          <a:blip r:embed="rId4">
            <a:alphaModFix/>
          </a:blip>
          <a:srcRect b="0" l="0" r="14427" t="0"/>
          <a:stretch/>
        </p:blipFill>
        <p:spPr>
          <a:xfrm>
            <a:off x="4995473" y="1539300"/>
            <a:ext cx="4148526" cy="1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0"/>
          <p:cNvSpPr txBox="1"/>
          <p:nvPr/>
        </p:nvSpPr>
        <p:spPr>
          <a:xfrm>
            <a:off x="365774" y="2287050"/>
            <a:ext cx="464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CC33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Integrations</a:t>
            </a:r>
            <a:endParaRPr sz="3700">
              <a:solidFill>
                <a:srgbClr val="FFCC33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1"/>
          <p:cNvSpPr txBox="1"/>
          <p:nvPr>
            <p:ph type="title"/>
          </p:nvPr>
        </p:nvSpPr>
        <p:spPr>
          <a:xfrm>
            <a:off x="348555" y="282068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into</a:t>
            </a:r>
            <a:r>
              <a:rPr lang="en"/>
              <a:t> your</a:t>
            </a:r>
            <a:r>
              <a:rPr b="1" lang="en"/>
              <a:t> workflow</a:t>
            </a:r>
            <a:endParaRPr b="1"/>
          </a:p>
        </p:txBody>
      </p:sp>
      <p:sp>
        <p:nvSpPr>
          <p:cNvPr id="934" name="Google Shape;934;p91"/>
          <p:cNvSpPr/>
          <p:nvPr/>
        </p:nvSpPr>
        <p:spPr>
          <a:xfrm>
            <a:off x="3291900" y="1123950"/>
            <a:ext cx="25593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0">
              <a:srgbClr val="000000">
                <a:alpha val="6000"/>
              </a:srgbClr>
            </a:outerShdw>
          </a:effectLst>
        </p:spPr>
        <p:txBody>
          <a:bodyPr anchorCtr="0" anchor="t" bIns="34275" lIns="68575" spcFirstLastPara="1" rIns="68575" wrap="square" tIns="201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Instrumented into over </a:t>
            </a:r>
            <a:b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6,000 popular ML repos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1"/>
          <p:cNvSpPr/>
          <p:nvPr/>
        </p:nvSpPr>
        <p:spPr>
          <a:xfrm>
            <a:off x="6218025" y="1123950"/>
            <a:ext cx="25593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0">
              <a:srgbClr val="000000">
                <a:alpha val="6000"/>
              </a:srgbClr>
            </a:outerShdw>
          </a:effectLst>
        </p:spPr>
        <p:txBody>
          <a:bodyPr anchorCtr="0" anchor="t" bIns="34275" lIns="68575" spcFirstLastPara="1" rIns="68575" wrap="square" tIns="201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Runs on every cloud </a:t>
            </a:r>
            <a:b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or in your own </a:t>
            </a: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infra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91"/>
          <p:cNvSpPr/>
          <p:nvPr/>
        </p:nvSpPr>
        <p:spPr>
          <a:xfrm>
            <a:off x="365775" y="1123950"/>
            <a:ext cx="2559300" cy="3276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0">
              <a:srgbClr val="000000">
                <a:alpha val="6000"/>
              </a:srgbClr>
            </a:outerShdw>
          </a:effectLst>
        </p:spPr>
        <p:txBody>
          <a:bodyPr anchorCtr="0" anchor="t" bIns="34275" lIns="68575" spcFirstLastPara="1" rIns="68575" wrap="square" tIns="201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Integrated into every </a:t>
            </a:r>
            <a:b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en" sz="1200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popular ML framework</a:t>
            </a:r>
            <a:endParaRPr sz="12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937" name="Google Shape;9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31" y="2148850"/>
            <a:ext cx="798209" cy="19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1"/>
          <p:cNvPicPr preferRelativeResize="0"/>
          <p:nvPr/>
        </p:nvPicPr>
        <p:blipFill rotWithShape="1">
          <a:blip r:embed="rId4">
            <a:alphaModFix/>
          </a:blip>
          <a:srcRect b="8520" l="7642" r="7446" t="13664"/>
          <a:stretch/>
        </p:blipFill>
        <p:spPr>
          <a:xfrm>
            <a:off x="1790079" y="2108750"/>
            <a:ext cx="763244" cy="27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1"/>
          <p:cNvPicPr preferRelativeResize="0"/>
          <p:nvPr/>
        </p:nvPicPr>
        <p:blipFill rotWithShape="1">
          <a:blip r:embed="rId5">
            <a:alphaModFix/>
          </a:blip>
          <a:srcRect b="16782" l="18994" r="19813" t="19282"/>
          <a:stretch/>
        </p:blipFill>
        <p:spPr>
          <a:xfrm>
            <a:off x="768442" y="2552753"/>
            <a:ext cx="661566" cy="38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410" y="2692759"/>
            <a:ext cx="763224" cy="22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666" y="3833031"/>
            <a:ext cx="661567" cy="2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0932" y="3863504"/>
            <a:ext cx="609096" cy="22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1"/>
          <p:cNvPicPr preferRelativeResize="0"/>
          <p:nvPr/>
        </p:nvPicPr>
        <p:blipFill rotWithShape="1">
          <a:blip r:embed="rId9">
            <a:alphaModFix/>
          </a:blip>
          <a:srcRect b="7078" l="7789" r="10296" t="8951"/>
          <a:stretch/>
        </p:blipFill>
        <p:spPr>
          <a:xfrm>
            <a:off x="2144707" y="3161532"/>
            <a:ext cx="575893" cy="38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74070" y="3198438"/>
            <a:ext cx="575880" cy="31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775" y="3230190"/>
            <a:ext cx="498979" cy="28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10419" y="2732737"/>
            <a:ext cx="1118177" cy="20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36450" y="3891333"/>
            <a:ext cx="861763" cy="22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53768" y="3227192"/>
            <a:ext cx="700613" cy="4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1"/>
          <p:cNvPicPr preferRelativeResize="0"/>
          <p:nvPr/>
        </p:nvPicPr>
        <p:blipFill rotWithShape="1">
          <a:blip r:embed="rId15">
            <a:alphaModFix/>
          </a:blip>
          <a:srcRect b="22556" l="34361" r="34938" t="22063"/>
          <a:stretch/>
        </p:blipFill>
        <p:spPr>
          <a:xfrm>
            <a:off x="5055597" y="2593384"/>
            <a:ext cx="477082" cy="48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86134" y="3251612"/>
            <a:ext cx="456222" cy="4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92237" y="2158145"/>
            <a:ext cx="544727" cy="28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15616" y="2070459"/>
            <a:ext cx="971134" cy="41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70745" y="2423302"/>
            <a:ext cx="675896" cy="40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757430" y="2360186"/>
            <a:ext cx="775229" cy="4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845594" y="3200766"/>
            <a:ext cx="598922" cy="4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91"/>
          <p:cNvPicPr preferRelativeResize="0"/>
          <p:nvPr/>
        </p:nvPicPr>
        <p:blipFill rotWithShape="1">
          <a:blip r:embed="rId22">
            <a:alphaModFix/>
          </a:blip>
          <a:srcRect b="27825" l="14758" r="14758" t="27825"/>
          <a:stretch/>
        </p:blipFill>
        <p:spPr>
          <a:xfrm>
            <a:off x="6470024" y="3261385"/>
            <a:ext cx="1070422" cy="355761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1"/>
          <p:cNvSpPr/>
          <p:nvPr/>
        </p:nvSpPr>
        <p:spPr>
          <a:xfrm>
            <a:off x="3291900" y="1123950"/>
            <a:ext cx="2559300" cy="41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t" bIns="34275" lIns="68575" spcFirstLastPara="1" rIns="685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1"/>
          <p:cNvSpPr/>
          <p:nvPr/>
        </p:nvSpPr>
        <p:spPr>
          <a:xfrm>
            <a:off x="6218025" y="1123950"/>
            <a:ext cx="2559300" cy="41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t" bIns="34275" lIns="68575" spcFirstLastPara="1" rIns="685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1"/>
          <p:cNvSpPr/>
          <p:nvPr/>
        </p:nvSpPr>
        <p:spPr>
          <a:xfrm>
            <a:off x="365775" y="1123950"/>
            <a:ext cx="2559300" cy="414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anchorCtr="0" anchor="t" bIns="34275" lIns="68575" spcFirstLastPara="1" rIns="685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960" name="Google Shape;960;p91"/>
          <p:cNvPicPr preferRelativeResize="0"/>
          <p:nvPr/>
        </p:nvPicPr>
        <p:blipFill rotWithShape="1">
          <a:blip r:embed="rId23">
            <a:alphaModFix/>
          </a:blip>
          <a:srcRect b="-24843" l="0" r="83491" t="0"/>
          <a:stretch/>
        </p:blipFill>
        <p:spPr>
          <a:xfrm>
            <a:off x="8472450" y="192500"/>
            <a:ext cx="706200" cy="7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2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learn more about Weights &amp; Biases???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3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F5F5"/>
                </a:solidFill>
              </a:rPr>
              <a:t>Check out Tutorials:</a:t>
            </a:r>
            <a:endParaRPr>
              <a:solidFill>
                <a:srgbClr val="F5F5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CC3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r>
              <a:rPr lang="en" u="sng">
                <a:solidFill>
                  <a:srgbClr val="FFCC3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ocs.wandb.ai/tutorials</a:t>
            </a:r>
            <a:endParaRPr>
              <a:solidFill>
                <a:srgbClr val="FFCC3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4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F5F5"/>
                </a:solidFill>
              </a:rPr>
              <a:t>Read ML Reports at</a:t>
            </a:r>
            <a:r>
              <a:rPr lang="en">
                <a:solidFill>
                  <a:srgbClr val="F5F5F5"/>
                </a:solidFill>
              </a:rPr>
              <a:t>:</a:t>
            </a:r>
            <a:endParaRPr>
              <a:solidFill>
                <a:srgbClr val="F5F5F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CC3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wandb.ai/fully-connected</a:t>
            </a:r>
            <a:endParaRPr>
              <a:solidFill>
                <a:srgbClr val="FFCC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370955" y="311468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&amp; Biases - MLOps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50"/>
          <p:cNvPicPr preferRelativeResize="0"/>
          <p:nvPr/>
        </p:nvPicPr>
        <p:blipFill rotWithShape="1">
          <a:blip r:embed="rId3">
            <a:alphaModFix/>
          </a:blip>
          <a:srcRect b="-24843" l="0" r="83491" t="0"/>
          <a:stretch/>
        </p:blipFill>
        <p:spPr>
          <a:xfrm>
            <a:off x="8185225" y="244725"/>
            <a:ext cx="706200" cy="7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0"/>
          <p:cNvPicPr preferRelativeResize="0"/>
          <p:nvPr/>
        </p:nvPicPr>
        <p:blipFill rotWithShape="1">
          <a:blip r:embed="rId4">
            <a:alphaModFix/>
          </a:blip>
          <a:srcRect b="66856" l="0" r="0" t="8672"/>
          <a:stretch/>
        </p:blipFill>
        <p:spPr>
          <a:xfrm>
            <a:off x="370954" y="1089955"/>
            <a:ext cx="8394601" cy="179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0"/>
          <p:cNvPicPr preferRelativeResize="0"/>
          <p:nvPr/>
        </p:nvPicPr>
        <p:blipFill rotWithShape="1">
          <a:blip r:embed="rId4">
            <a:alphaModFix/>
          </a:blip>
          <a:srcRect b="3183" l="0" r="0" t="72345"/>
          <a:stretch/>
        </p:blipFill>
        <p:spPr>
          <a:xfrm>
            <a:off x="370950" y="2836950"/>
            <a:ext cx="8394601" cy="17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5" y="371475"/>
            <a:ext cx="2295424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5"/>
          <p:cNvSpPr txBox="1"/>
          <p:nvPr/>
        </p:nvSpPr>
        <p:spPr>
          <a:xfrm>
            <a:off x="365775" y="1194525"/>
            <a:ext cx="786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rgbClr val="FFCC33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The W&amp;B Courses:</a:t>
            </a:r>
            <a:endParaRPr sz="2900">
              <a:solidFill>
                <a:srgbClr val="FFCC33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CC33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u="sng">
                <a:solidFill>
                  <a:schemeClr val="lt2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www.wandb.courses</a:t>
            </a:r>
            <a:endParaRPr sz="1800" u="sng">
              <a:solidFill>
                <a:schemeClr val="lt2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  <p:sp>
        <p:nvSpPr>
          <p:cNvPr id="983" name="Google Shape;983;p95"/>
          <p:cNvSpPr txBox="1"/>
          <p:nvPr/>
        </p:nvSpPr>
        <p:spPr>
          <a:xfrm>
            <a:off x="3692600" y="3764425"/>
            <a:ext cx="5218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CC33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Free courses with a </a:t>
            </a:r>
            <a:r>
              <a:rPr lang="en" sz="3100">
                <a:solidFill>
                  <a:schemeClr val="lt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certificate</a:t>
            </a:r>
            <a:r>
              <a:rPr lang="en" sz="3100">
                <a:solidFill>
                  <a:srgbClr val="FFCC33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! </a:t>
            </a:r>
            <a:endParaRPr sz="2300">
              <a:solidFill>
                <a:schemeClr val="lt1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  <p:pic>
        <p:nvPicPr>
          <p:cNvPr id="984" name="Google Shape;98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350" y="899800"/>
            <a:ext cx="3393575" cy="18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75" y="2571750"/>
            <a:ext cx="3453149" cy="19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5"/>
          <p:cNvSpPr txBox="1"/>
          <p:nvPr/>
        </p:nvSpPr>
        <p:spPr>
          <a:xfrm>
            <a:off x="3041300" y="3228838"/>
            <a:ext cx="587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Model  Development, CICD, LLMs(upcoming)</a:t>
            </a:r>
            <a:endParaRPr sz="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6"/>
          <p:cNvSpPr txBox="1"/>
          <p:nvPr>
            <p:ph type="title"/>
          </p:nvPr>
        </p:nvSpPr>
        <p:spPr>
          <a:xfrm>
            <a:off x="635088" y="70550"/>
            <a:ext cx="7873800" cy="19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Time for some Homework!!!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rgbClr val="FFCC3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wandb.me/mlops-zoomcamp-quiz</a:t>
            </a:r>
            <a:endParaRPr sz="3700">
              <a:solidFill>
                <a:srgbClr val="FFCC33"/>
              </a:solidFill>
            </a:endParaRPr>
          </a:p>
        </p:txBody>
      </p:sp>
      <p:pic>
        <p:nvPicPr>
          <p:cNvPr id="992" name="Google Shape;99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87" y="2016050"/>
            <a:ext cx="2659875" cy="26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6"/>
          <p:cNvSpPr txBox="1"/>
          <p:nvPr>
            <p:ph type="title"/>
          </p:nvPr>
        </p:nvSpPr>
        <p:spPr>
          <a:xfrm>
            <a:off x="3709813" y="1935500"/>
            <a:ext cx="4799100" cy="27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Winners get 🪄🐝 Swags 😎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Submit by </a:t>
            </a:r>
            <a:r>
              <a:rPr lang="en" sz="2100">
                <a:solidFill>
                  <a:srgbClr val="E6EDF3"/>
                </a:solidFill>
                <a:highlight>
                  <a:srgbClr val="0D1117"/>
                </a:highlight>
              </a:rPr>
              <a:t>6 June, 23:00 (Berlin time)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7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8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r>
              <a:rPr lang="en"/>
              <a:t>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/>
          <p:nvPr/>
        </p:nvSpPr>
        <p:spPr>
          <a:xfrm>
            <a:off x="0" y="3998575"/>
            <a:ext cx="9144000" cy="114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1"/>
          <p:cNvSpPr/>
          <p:nvPr/>
        </p:nvSpPr>
        <p:spPr>
          <a:xfrm>
            <a:off x="-6800" y="3998575"/>
            <a:ext cx="1185000" cy="1144800"/>
          </a:xfrm>
          <a:prstGeom prst="rect">
            <a:avLst/>
          </a:prstGeom>
          <a:solidFill>
            <a:srgbClr val="0D3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world’s leading ML teams trust us</a:t>
            </a:r>
            <a:endParaRPr/>
          </a:p>
        </p:txBody>
      </p:sp>
      <p:sp>
        <p:nvSpPr>
          <p:cNvPr id="227" name="Google Shape;227;p51"/>
          <p:cNvSpPr txBox="1"/>
          <p:nvPr>
            <p:ph idx="12" type="sldNum"/>
          </p:nvPr>
        </p:nvSpPr>
        <p:spPr>
          <a:xfrm>
            <a:off x="6079067" y="4663217"/>
            <a:ext cx="294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228" name="Google Shape;2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6" y="1397880"/>
            <a:ext cx="564540" cy="38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1"/>
          <p:cNvPicPr preferRelativeResize="0"/>
          <p:nvPr/>
        </p:nvPicPr>
        <p:blipFill rotWithShape="1">
          <a:blip r:embed="rId4">
            <a:alphaModFix/>
          </a:blip>
          <a:srcRect b="22695" l="0" r="0" t="21733"/>
          <a:stretch/>
        </p:blipFill>
        <p:spPr>
          <a:xfrm>
            <a:off x="1596029" y="1443882"/>
            <a:ext cx="836951" cy="23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348" y="1471626"/>
            <a:ext cx="948900" cy="18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1"/>
          <p:cNvPicPr preferRelativeResize="0"/>
          <p:nvPr/>
        </p:nvPicPr>
        <p:blipFill rotWithShape="1">
          <a:blip r:embed="rId6">
            <a:alphaModFix/>
          </a:blip>
          <a:srcRect b="26298" l="4686" r="3232" t="21934"/>
          <a:stretch/>
        </p:blipFill>
        <p:spPr>
          <a:xfrm>
            <a:off x="4069160" y="1474974"/>
            <a:ext cx="858429" cy="15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0048" y="1342127"/>
            <a:ext cx="634461" cy="42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950" y="4506819"/>
            <a:ext cx="617500" cy="495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51"/>
          <p:cNvGrpSpPr/>
          <p:nvPr/>
        </p:nvGrpSpPr>
        <p:grpSpPr>
          <a:xfrm>
            <a:off x="2737001" y="4223278"/>
            <a:ext cx="3669823" cy="693481"/>
            <a:chOff x="2432925" y="4245090"/>
            <a:chExt cx="3791140" cy="716405"/>
          </a:xfrm>
        </p:grpSpPr>
        <p:pic>
          <p:nvPicPr>
            <p:cNvPr id="235" name="Google Shape;235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432925" y="4245090"/>
              <a:ext cx="1295400" cy="235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51"/>
            <p:cNvPicPr preferRelativeResize="0"/>
            <p:nvPr/>
          </p:nvPicPr>
          <p:blipFill rotWithShape="1">
            <a:blip r:embed="rId10">
              <a:alphaModFix/>
            </a:blip>
            <a:srcRect b="38990" l="0" r="0" t="0"/>
            <a:stretch/>
          </p:blipFill>
          <p:spPr>
            <a:xfrm>
              <a:off x="3913456" y="4245874"/>
              <a:ext cx="1185075" cy="2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83663" y="4248524"/>
              <a:ext cx="940402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5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17946" y="4687184"/>
              <a:ext cx="1034365" cy="274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5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228470" y="4687184"/>
              <a:ext cx="997750" cy="274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73489" y="2289308"/>
            <a:ext cx="617517" cy="3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82201" y="2352442"/>
            <a:ext cx="930125" cy="20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1"/>
          <p:cNvPicPr preferRelativeResize="0"/>
          <p:nvPr/>
        </p:nvPicPr>
        <p:blipFill rotWithShape="1">
          <a:blip r:embed="rId16">
            <a:alphaModFix/>
          </a:blip>
          <a:srcRect b="22971" l="0" r="0" t="25730"/>
          <a:stretch/>
        </p:blipFill>
        <p:spPr>
          <a:xfrm>
            <a:off x="5245058" y="3231042"/>
            <a:ext cx="997562" cy="28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1"/>
          <p:cNvPicPr preferRelativeResize="0"/>
          <p:nvPr/>
        </p:nvPicPr>
        <p:blipFill rotWithShape="1">
          <a:blip r:embed="rId17">
            <a:alphaModFix/>
          </a:blip>
          <a:srcRect b="40626" l="10357" r="9540" t="39718"/>
          <a:stretch/>
        </p:blipFill>
        <p:spPr>
          <a:xfrm>
            <a:off x="7703814" y="2367743"/>
            <a:ext cx="1040722" cy="17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7086" y="3309565"/>
            <a:ext cx="894612" cy="12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57721" y="3184730"/>
            <a:ext cx="681308" cy="38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85777" y="3202121"/>
            <a:ext cx="457475" cy="35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55829" y="3232161"/>
            <a:ext cx="801206" cy="28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612956" y="3229718"/>
            <a:ext cx="741729" cy="29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20117" y="3283888"/>
            <a:ext cx="1040718" cy="18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973284" y="1377660"/>
            <a:ext cx="501786" cy="3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84799" y="2204242"/>
            <a:ext cx="617516" cy="49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 rotWithShape="1">
          <a:blip r:embed="rId26">
            <a:alphaModFix/>
          </a:blip>
          <a:srcRect b="30798" l="0" r="0" t="33243"/>
          <a:stretch/>
        </p:blipFill>
        <p:spPr>
          <a:xfrm>
            <a:off x="6536506" y="1457723"/>
            <a:ext cx="894612" cy="20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93788" y="2372928"/>
            <a:ext cx="801207" cy="2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28">
            <a:alphaModFix/>
          </a:blip>
          <a:srcRect b="18591" l="8689" r="7106" t="17693"/>
          <a:stretch/>
        </p:blipFill>
        <p:spPr>
          <a:xfrm>
            <a:off x="1596055" y="2296880"/>
            <a:ext cx="836951" cy="31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809377" y="2359781"/>
            <a:ext cx="858445" cy="18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1"/>
          <p:cNvPicPr preferRelativeResize="0"/>
          <p:nvPr/>
        </p:nvPicPr>
        <p:blipFill rotWithShape="1">
          <a:blip r:embed="rId30">
            <a:alphaModFix/>
          </a:blip>
          <a:srcRect b="0" l="0" r="7244" t="0"/>
          <a:stretch/>
        </p:blipFill>
        <p:spPr>
          <a:xfrm>
            <a:off x="7965625" y="3998700"/>
            <a:ext cx="1185075" cy="11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1"/>
          <p:cNvSpPr txBox="1"/>
          <p:nvPr/>
        </p:nvSpPr>
        <p:spPr>
          <a:xfrm>
            <a:off x="143400" y="4029291"/>
            <a:ext cx="8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Repeat ML </a:t>
            </a:r>
            <a:br>
              <a:rPr lang="en" sz="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Founders:</a:t>
            </a:r>
            <a:endParaRPr sz="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ML Experiment?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>
            <p:ph type="title"/>
          </p:nvPr>
        </p:nvSpPr>
        <p:spPr>
          <a:xfrm>
            <a:off x="265500" y="1966200"/>
            <a:ext cx="4045200" cy="12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Machine Learning is Highly Empirical</a:t>
            </a:r>
            <a:endParaRPr sz="3500"/>
          </a:p>
        </p:txBody>
      </p:sp>
      <p:sp>
        <p:nvSpPr>
          <p:cNvPr id="268" name="Google Shape;268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Fine-tune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something else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>
            <p:ph type="title"/>
          </p:nvPr>
        </p:nvSpPr>
        <p:spPr>
          <a:xfrm>
            <a:off x="654650" y="450150"/>
            <a:ext cx="787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Why Track An ML Experiment?</a:t>
            </a:r>
            <a:endParaRPr sz="4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nd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and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